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100"/>
  </p:notesMasterIdLst>
  <p:sldIdLst>
    <p:sldId id="962" r:id="rId5"/>
    <p:sldId id="726" r:id="rId6"/>
    <p:sldId id="638" r:id="rId7"/>
    <p:sldId id="647" r:id="rId8"/>
    <p:sldId id="812" r:id="rId9"/>
    <p:sldId id="724" r:id="rId10"/>
    <p:sldId id="725" r:id="rId11"/>
    <p:sldId id="813" r:id="rId12"/>
    <p:sldId id="814" r:id="rId13"/>
    <p:sldId id="815" r:id="rId14"/>
    <p:sldId id="816" r:id="rId15"/>
    <p:sldId id="817" r:id="rId16"/>
    <p:sldId id="730" r:id="rId17"/>
    <p:sldId id="818" r:id="rId18"/>
    <p:sldId id="819" r:id="rId19"/>
    <p:sldId id="820" r:id="rId20"/>
    <p:sldId id="821" r:id="rId21"/>
    <p:sldId id="822" r:id="rId22"/>
    <p:sldId id="750" r:id="rId23"/>
    <p:sldId id="823" r:id="rId24"/>
    <p:sldId id="824" r:id="rId25"/>
    <p:sldId id="825" r:id="rId26"/>
    <p:sldId id="826" r:id="rId27"/>
    <p:sldId id="827" r:id="rId28"/>
    <p:sldId id="828" r:id="rId29"/>
    <p:sldId id="829" r:id="rId30"/>
    <p:sldId id="895" r:id="rId31"/>
    <p:sldId id="896" r:id="rId32"/>
    <p:sldId id="897" r:id="rId33"/>
    <p:sldId id="898" r:id="rId34"/>
    <p:sldId id="899" r:id="rId35"/>
    <p:sldId id="900" r:id="rId36"/>
    <p:sldId id="901" r:id="rId37"/>
    <p:sldId id="902" r:id="rId38"/>
    <p:sldId id="903" r:id="rId39"/>
    <p:sldId id="904" r:id="rId40"/>
    <p:sldId id="905" r:id="rId41"/>
    <p:sldId id="906" r:id="rId42"/>
    <p:sldId id="907" r:id="rId43"/>
    <p:sldId id="908" r:id="rId44"/>
    <p:sldId id="909" r:id="rId45"/>
    <p:sldId id="910" r:id="rId46"/>
    <p:sldId id="911" r:id="rId47"/>
    <p:sldId id="912" r:id="rId48"/>
    <p:sldId id="913" r:id="rId49"/>
    <p:sldId id="914" r:id="rId50"/>
    <p:sldId id="915" r:id="rId51"/>
    <p:sldId id="916" r:id="rId52"/>
    <p:sldId id="917" r:id="rId53"/>
    <p:sldId id="918" r:id="rId54"/>
    <p:sldId id="919" r:id="rId55"/>
    <p:sldId id="920" r:id="rId56"/>
    <p:sldId id="921" r:id="rId57"/>
    <p:sldId id="922" r:id="rId58"/>
    <p:sldId id="923" r:id="rId59"/>
    <p:sldId id="924" r:id="rId60"/>
    <p:sldId id="925" r:id="rId61"/>
    <p:sldId id="926" r:id="rId62"/>
    <p:sldId id="927" r:id="rId63"/>
    <p:sldId id="928" r:id="rId64"/>
    <p:sldId id="929" r:id="rId65"/>
    <p:sldId id="930" r:id="rId66"/>
    <p:sldId id="931" r:id="rId67"/>
    <p:sldId id="932" r:id="rId68"/>
    <p:sldId id="933" r:id="rId69"/>
    <p:sldId id="934" r:id="rId70"/>
    <p:sldId id="935" r:id="rId71"/>
    <p:sldId id="936" r:id="rId72"/>
    <p:sldId id="937" r:id="rId73"/>
    <p:sldId id="938" r:id="rId74"/>
    <p:sldId id="939" r:id="rId75"/>
    <p:sldId id="940" r:id="rId76"/>
    <p:sldId id="862" r:id="rId77"/>
    <p:sldId id="941" r:id="rId78"/>
    <p:sldId id="942" r:id="rId79"/>
    <p:sldId id="943" r:id="rId80"/>
    <p:sldId id="944" r:id="rId81"/>
    <p:sldId id="945" r:id="rId82"/>
    <p:sldId id="946" r:id="rId83"/>
    <p:sldId id="947" r:id="rId84"/>
    <p:sldId id="948" r:id="rId85"/>
    <p:sldId id="949" r:id="rId86"/>
    <p:sldId id="950" r:id="rId87"/>
    <p:sldId id="951" r:id="rId88"/>
    <p:sldId id="952" r:id="rId89"/>
    <p:sldId id="953" r:id="rId90"/>
    <p:sldId id="954" r:id="rId91"/>
    <p:sldId id="955" r:id="rId92"/>
    <p:sldId id="956" r:id="rId93"/>
    <p:sldId id="957" r:id="rId94"/>
    <p:sldId id="958" r:id="rId95"/>
    <p:sldId id="959" r:id="rId96"/>
    <p:sldId id="960" r:id="rId97"/>
    <p:sldId id="961" r:id="rId98"/>
    <p:sldId id="879" r:id="rId99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996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12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463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463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463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46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463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42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863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27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559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842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587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871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189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920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218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749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537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01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553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7847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17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279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735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5616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664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357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989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1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586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228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5463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11815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934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7341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02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520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44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9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0768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9094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0469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6801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8658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090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244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876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6896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7326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17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5466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1164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5501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220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6940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9718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9993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222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5333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52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361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1154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556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3218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9603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6832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631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9104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9383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71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8997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14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2393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7542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30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96" y="1999078"/>
            <a:ext cx="3425720" cy="67173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Check in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khóa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học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 smtClean="0"/>
              <a:t>©FPT SOFTWARE - Corporate Training Center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C07B32B-9864-486A-B3E6-654BB9A8D4B7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2D95D5AB-0E96-4BAA-8569-F6355EF86C39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70600" y="0"/>
            <a:ext cx="3783513" cy="54683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4927054" y="1850312"/>
            <a:ext cx="2211500" cy="215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31" y="2570168"/>
            <a:ext cx="311944" cy="28956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38008" y="660344"/>
            <a:ext cx="3016106" cy="1338734"/>
          </a:xfrm>
          <a:prstGeom prst="rect">
            <a:avLst/>
          </a:prstGeom>
          <a:solidFill>
            <a:srgbClr val="1C4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 err="1">
                <a:solidFill>
                  <a:schemeClr val="bg1"/>
                </a:solidFill>
              </a:rPr>
              <a:t>Bước</a:t>
            </a:r>
            <a:r>
              <a:rPr lang="en-US" sz="1050" b="1" dirty="0">
                <a:solidFill>
                  <a:schemeClr val="bg1"/>
                </a:solidFill>
              </a:rPr>
              <a:t> 1: </a:t>
            </a:r>
            <a:r>
              <a:rPr lang="en-US" sz="1050" b="1" dirty="0" err="1">
                <a:solidFill>
                  <a:schemeClr val="bg1"/>
                </a:solidFill>
              </a:rPr>
              <a:t>Kết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b="1" dirty="0" err="1">
                <a:solidFill>
                  <a:schemeClr val="bg1"/>
                </a:solidFill>
              </a:rPr>
              <a:t>nối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b="1" dirty="0" err="1">
                <a:solidFill>
                  <a:schemeClr val="bg1"/>
                </a:solidFill>
              </a:rPr>
              <a:t>wifi</a:t>
            </a:r>
            <a:r>
              <a:rPr lang="en-US" sz="1050" b="1" dirty="0">
                <a:solidFill>
                  <a:schemeClr val="bg1"/>
                </a:solidFill>
              </a:rPr>
              <a:t>/3G</a:t>
            </a:r>
            <a:endParaRPr lang="en-US" sz="1050" b="1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050" b="1" dirty="0" err="1">
                <a:solidFill>
                  <a:schemeClr val="bg1"/>
                </a:solidFill>
              </a:rPr>
              <a:t>Bước</a:t>
            </a:r>
            <a:r>
              <a:rPr lang="en-US" sz="1050" b="1" dirty="0">
                <a:solidFill>
                  <a:schemeClr val="bg1"/>
                </a:solidFill>
              </a:rPr>
              <a:t> 2: </a:t>
            </a:r>
            <a:r>
              <a:rPr lang="en-US" sz="1050" b="1" dirty="0" err="1">
                <a:solidFill>
                  <a:schemeClr val="bg1"/>
                </a:solidFill>
              </a:rPr>
              <a:t>Quét</a:t>
            </a:r>
            <a:r>
              <a:rPr lang="en-US" sz="1050" b="1" dirty="0">
                <a:solidFill>
                  <a:schemeClr val="bg1"/>
                </a:solidFill>
              </a:rPr>
              <a:t> QR code</a:t>
            </a:r>
          </a:p>
          <a:p>
            <a:pPr>
              <a:lnSpc>
                <a:spcPct val="150000"/>
              </a:lnSpc>
            </a:pPr>
            <a:r>
              <a:rPr lang="en-US" sz="1050" b="1" dirty="0" err="1">
                <a:solidFill>
                  <a:schemeClr val="bg1"/>
                </a:solidFill>
              </a:rPr>
              <a:t>Bước</a:t>
            </a:r>
            <a:r>
              <a:rPr lang="en-US" sz="1050" b="1" dirty="0">
                <a:solidFill>
                  <a:schemeClr val="bg1"/>
                </a:solidFill>
              </a:rPr>
              <a:t> 3: </a:t>
            </a:r>
            <a:r>
              <a:rPr lang="en-US" sz="1050" b="1" dirty="0" err="1">
                <a:solidFill>
                  <a:schemeClr val="bg1"/>
                </a:solidFill>
              </a:rPr>
              <a:t>Điền</a:t>
            </a:r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050" b="1" dirty="0" err="1">
                <a:solidFill>
                  <a:schemeClr val="bg1"/>
                </a:solidFill>
              </a:rPr>
              <a:t>thông</a:t>
            </a:r>
            <a:r>
              <a:rPr lang="en-US" sz="1050" b="1" dirty="0">
                <a:solidFill>
                  <a:schemeClr val="bg1"/>
                </a:solidFill>
              </a:rPr>
              <a:t> tin </a:t>
            </a:r>
            <a:r>
              <a:rPr lang="en-US" sz="1050" b="1" dirty="0" err="1">
                <a:solidFill>
                  <a:schemeClr val="bg1"/>
                </a:solidFill>
              </a:rPr>
              <a:t>và</a:t>
            </a:r>
            <a:r>
              <a:rPr lang="en-US" sz="1050" b="1" dirty="0">
                <a:solidFill>
                  <a:schemeClr val="bg1"/>
                </a:solidFill>
              </a:rPr>
              <a:t> submit</a:t>
            </a:r>
          </a:p>
          <a:p>
            <a:pPr>
              <a:lnSpc>
                <a:spcPct val="150000"/>
              </a:lnSpc>
            </a:pP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43556" y="4270475"/>
            <a:ext cx="935182" cy="210816"/>
          </a:xfrm>
          <a:prstGeom prst="rect">
            <a:avLst/>
          </a:prstGeom>
          <a:solidFill>
            <a:srgbClr val="1C4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andara" panose="020E0502030303020204" pitchFamily="34" charset="0"/>
              </a:rPr>
              <a:t>CHECK 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414" y="1656481"/>
            <a:ext cx="2412778" cy="24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9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(4 of 6)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1" y="900543"/>
            <a:ext cx="6987034" cy="370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(5 of 6)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3" y="854803"/>
            <a:ext cx="7223845" cy="388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(6 of 6)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6" y="977362"/>
            <a:ext cx="7350270" cy="370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environments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Highly utilized all the time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Provision resources “just in time”</a:t>
            </a:r>
          </a:p>
        </p:txBody>
      </p:sp>
    </p:spTree>
    <p:extLst>
      <p:ext uri="{BB962C8B-B14F-4D97-AF65-F5344CB8AC3E}">
        <p14:creationId xmlns:p14="http://schemas.microsoft.com/office/powerpoint/2010/main" val="17328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environments scenario (1 of 4)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1" y="949206"/>
            <a:ext cx="7061055" cy="361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3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environments scenario (2 of 4)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10" y="997527"/>
            <a:ext cx="6806980" cy="3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0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environments scenario (3 of 4)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83" y="828864"/>
            <a:ext cx="7008235" cy="357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0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environments scenario (4 of 4)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0" y="808758"/>
            <a:ext cx="7268441" cy="3634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0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GB" dirty="0" smtClean="0"/>
              <a:t>Basic tenets of AWS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Patterns and (anti-patterns) for creating scalable architectures in AWS</a:t>
            </a:r>
          </a:p>
          <a:p>
            <a:r>
              <a:rPr lang="en-GB" dirty="0" smtClean="0"/>
              <a:t>EC2 Instances</a:t>
            </a:r>
          </a:p>
          <a:p>
            <a:r>
              <a:rPr lang="en-GB" dirty="0" smtClean="0"/>
              <a:t>Components of Auto Scaling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6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and anti-patterns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dirty="0" smtClean="0"/>
              <a:t>Anti-Pattern: </a:t>
            </a:r>
            <a:r>
              <a:rPr lang="en-GB" b="1" dirty="0" smtClean="0"/>
              <a:t>Manual Processes</a:t>
            </a:r>
          </a:p>
          <a:p>
            <a:pPr lvl="1"/>
            <a:r>
              <a:rPr lang="en-GB" dirty="0" smtClean="0"/>
              <a:t>When direct, manual intervention is required to start new resources – or scale existing one – will be a blocker at scale</a:t>
            </a:r>
          </a:p>
          <a:p>
            <a:r>
              <a:rPr lang="en-GB" dirty="0" smtClean="0"/>
              <a:t>Pattern: </a:t>
            </a:r>
            <a:r>
              <a:rPr lang="en-GB" b="1" dirty="0" smtClean="0"/>
              <a:t>Automated Processes</a:t>
            </a:r>
          </a:p>
        </p:txBody>
      </p:sp>
    </p:spTree>
    <p:extLst>
      <p:ext uri="{BB962C8B-B14F-4D97-AF65-F5344CB8AC3E}">
        <p14:creationId xmlns:p14="http://schemas.microsoft.com/office/powerpoint/2010/main" val="9190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and anti-patterns: Integration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dirty="0" smtClean="0"/>
              <a:t>Anti-Pattern: </a:t>
            </a:r>
            <a:r>
              <a:rPr lang="en-GB" b="1" dirty="0" smtClean="0"/>
              <a:t>Tightly-coupled</a:t>
            </a:r>
          </a:p>
          <a:p>
            <a:pPr lvl="1"/>
            <a:r>
              <a:rPr lang="en-GB" dirty="0" smtClean="0"/>
              <a:t>Applications components in which a single unit depends on another specific single unit behave poorly when the dependency fails or needs to </a:t>
            </a:r>
            <a:r>
              <a:rPr lang="en-GB" b="1" dirty="0" smtClean="0"/>
              <a:t>subdivide (for example, grow horizontally)</a:t>
            </a:r>
            <a:r>
              <a:rPr lang="en-GB" dirty="0" smtClean="0"/>
              <a:t> to scale</a:t>
            </a:r>
          </a:p>
          <a:p>
            <a:pPr lvl="1"/>
            <a:endParaRPr lang="en-GB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2107"/>
            <a:ext cx="7772400" cy="164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0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Patterns and anti-patterns: Integration (continue)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dirty="0" smtClean="0"/>
              <a:t>Pattern: </a:t>
            </a:r>
            <a:r>
              <a:rPr lang="en-GB" b="1" dirty="0" smtClean="0"/>
              <a:t>Loosely-coupled</a:t>
            </a:r>
          </a:p>
          <a:p>
            <a:endParaRPr lang="en-GB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85" y="1821690"/>
            <a:ext cx="5357380" cy="26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2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Patterns and anti-patterns: Session state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b="1" dirty="0" smtClean="0"/>
              <a:t>Anti-Pattern</a:t>
            </a:r>
            <a:r>
              <a:rPr lang="en-GB" dirty="0" smtClean="0"/>
              <a:t>: </a:t>
            </a:r>
            <a:r>
              <a:rPr lang="en-GB" dirty="0" err="1" smtClean="0"/>
              <a:t>Stateful</a:t>
            </a:r>
            <a:endParaRPr lang="en-GB" dirty="0" smtClean="0"/>
          </a:p>
          <a:p>
            <a:pPr lvl="1"/>
            <a:r>
              <a:rPr lang="en-GB" dirty="0" smtClean="0"/>
              <a:t>Applications that store state on one instance are more challenging to scale horizontally</a:t>
            </a:r>
          </a:p>
          <a:p>
            <a:pPr lvl="1"/>
            <a:endParaRPr lang="en-GB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4" y="2500064"/>
            <a:ext cx="5192423" cy="195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7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Patterns and anti-patterns: Session state (continue)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b="1" dirty="0" smtClean="0"/>
              <a:t>Pattern</a:t>
            </a:r>
            <a:r>
              <a:rPr lang="en-GB" dirty="0" smtClean="0"/>
              <a:t>: Stateless</a:t>
            </a:r>
          </a:p>
          <a:p>
            <a:pPr lvl="1"/>
            <a:r>
              <a:rPr lang="en-GB" dirty="0" smtClean="0"/>
              <a:t>Move state to a shared, accessible location</a:t>
            </a:r>
          </a:p>
          <a:p>
            <a:pPr lvl="1"/>
            <a:endParaRPr lang="en-GB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7" y="1996643"/>
            <a:ext cx="6982691" cy="241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Patterns and anti-patterns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b="1" dirty="0" smtClean="0"/>
              <a:t>Anti-Pattern</a:t>
            </a:r>
            <a:r>
              <a:rPr lang="en-GB" dirty="0" smtClean="0"/>
              <a:t>: Vertical</a:t>
            </a:r>
          </a:p>
          <a:p>
            <a:pPr lvl="1"/>
            <a:r>
              <a:rPr lang="en-GB" dirty="0" smtClean="0"/>
              <a:t>Vertical scaling (more CPU, memory, and so on) will eventually run out of room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3" y="2371926"/>
            <a:ext cx="6220691" cy="18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4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Patterns and anti-patterns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/>
          </a:bodyPr>
          <a:lstStyle/>
          <a:p>
            <a:r>
              <a:rPr lang="en-GB" b="1" dirty="0" smtClean="0"/>
              <a:t>Pattern</a:t>
            </a:r>
            <a:r>
              <a:rPr lang="en-GB" dirty="0" smtClean="0"/>
              <a:t>: Horizontal</a:t>
            </a:r>
          </a:p>
          <a:p>
            <a:pPr lvl="1"/>
            <a:r>
              <a:rPr lang="en-GB" dirty="0" smtClean="0"/>
              <a:t>Add and remove instances as needed</a:t>
            </a:r>
          </a:p>
          <a:p>
            <a:pPr lvl="1"/>
            <a:endParaRPr lang="en-GB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5" y="2079137"/>
            <a:ext cx="7054948" cy="231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5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GB" dirty="0" smtClean="0"/>
              <a:t>Basic tenets of AWS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Patterns and (anti-patterns) for creating scalable architectures in AWS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EC2 Instances</a:t>
            </a:r>
          </a:p>
          <a:p>
            <a:r>
              <a:rPr lang="en-GB" dirty="0" smtClean="0"/>
              <a:t>Components of Auto Scaling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4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3" y="163284"/>
            <a:ext cx="8233526" cy="41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8" y="112197"/>
            <a:ext cx="7912600" cy="43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" y="142208"/>
            <a:ext cx="7911478" cy="42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Module 7: Elasticity, Scalability, and Bootstrapping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6" y="230548"/>
            <a:ext cx="8259444" cy="431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" y="106058"/>
            <a:ext cx="8074478" cy="45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8" y="171528"/>
            <a:ext cx="8366004" cy="43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8" y="179614"/>
            <a:ext cx="8118610" cy="43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1" y="260970"/>
            <a:ext cx="8120930" cy="41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2" y="111641"/>
            <a:ext cx="8033658" cy="45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7" y="181303"/>
            <a:ext cx="8300054" cy="43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6" y="82453"/>
            <a:ext cx="8147956" cy="46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0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3" y="164058"/>
            <a:ext cx="8401334" cy="43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0" y="163286"/>
            <a:ext cx="7635412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GB" dirty="0" smtClean="0"/>
              <a:t>Basic tenets of AWS</a:t>
            </a:r>
          </a:p>
          <a:p>
            <a:r>
              <a:rPr lang="en-GB" dirty="0" smtClean="0"/>
              <a:t>Patterns and (anti-patterns) for creating scalable architectures in AWS</a:t>
            </a:r>
          </a:p>
          <a:p>
            <a:r>
              <a:rPr lang="en-GB" dirty="0" smtClean="0"/>
              <a:t>EC2 Instances</a:t>
            </a:r>
          </a:p>
          <a:p>
            <a:r>
              <a:rPr lang="en-GB" dirty="0" smtClean="0"/>
              <a:t>Components of Auto Scaling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51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163380"/>
            <a:ext cx="8240300" cy="41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8" y="99375"/>
            <a:ext cx="8127688" cy="45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9" y="146957"/>
            <a:ext cx="8369854" cy="4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0" y="171452"/>
            <a:ext cx="7792778" cy="4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9" y="139607"/>
            <a:ext cx="8325318" cy="43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2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1" y="110357"/>
            <a:ext cx="7790102" cy="43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56" y="108656"/>
            <a:ext cx="8350872" cy="43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2" y="114300"/>
            <a:ext cx="8500102" cy="43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5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" y="144282"/>
            <a:ext cx="8368392" cy="43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00" y="145155"/>
            <a:ext cx="7814066" cy="44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Basic tenets of AWS</a:t>
            </a: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Review how  traditional architectures accommodate expected load variation</a:t>
            </a: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Anti-patterns for elastic, scalable architectures</a:t>
            </a: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4 patterns for elastic, scalable architectures</a:t>
            </a:r>
          </a:p>
          <a:p>
            <a:r>
              <a:rPr lang="en-GB" dirty="0" smtClean="0"/>
              <a:t>Patterns and (anti-patterns) for creating scalable architectures in AWS</a:t>
            </a:r>
          </a:p>
          <a:p>
            <a:r>
              <a:rPr lang="en-GB" dirty="0" smtClean="0"/>
              <a:t>EC2 Instances</a:t>
            </a:r>
          </a:p>
          <a:p>
            <a:r>
              <a:rPr lang="en-GB" dirty="0" smtClean="0"/>
              <a:t>Components of Auto Scaling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705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2" y="122464"/>
            <a:ext cx="8135912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9" y="125784"/>
            <a:ext cx="8008884" cy="4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" y="338000"/>
            <a:ext cx="8098974" cy="41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7" y="111642"/>
            <a:ext cx="7933434" cy="44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0" y="184520"/>
            <a:ext cx="8083768" cy="42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4" y="80170"/>
            <a:ext cx="8425544" cy="45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4" y="89807"/>
            <a:ext cx="7734016" cy="43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9" y="179614"/>
            <a:ext cx="8490648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68" y="145771"/>
            <a:ext cx="7743684" cy="43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3" y="111320"/>
            <a:ext cx="8538718" cy="44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Load Variation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9" y="972186"/>
            <a:ext cx="8205304" cy="3653602"/>
          </a:xfrm>
        </p:spPr>
        <p:txBody>
          <a:bodyPr>
            <a:normAutofit/>
          </a:bodyPr>
          <a:lstStyle/>
          <a:p>
            <a:r>
              <a:rPr lang="en-GB" dirty="0" smtClean="0"/>
              <a:t>Non-cloud systems typically over-provision and under-utilize</a:t>
            </a:r>
          </a:p>
          <a:p>
            <a:r>
              <a:rPr lang="en-GB" dirty="0" smtClean="0"/>
              <a:t>Under-utilization costs:</a:t>
            </a:r>
          </a:p>
          <a:p>
            <a:pPr lvl="1"/>
            <a:r>
              <a:rPr lang="en-GB" dirty="0" smtClean="0"/>
              <a:t>Capital</a:t>
            </a:r>
          </a:p>
          <a:p>
            <a:pPr lvl="1"/>
            <a:r>
              <a:rPr lang="en-GB" dirty="0" smtClean="0"/>
              <a:t>Space</a:t>
            </a:r>
          </a:p>
          <a:p>
            <a:pPr lvl="1"/>
            <a:r>
              <a:rPr lang="en-GB" dirty="0" smtClean="0"/>
              <a:t>Power</a:t>
            </a:r>
          </a:p>
          <a:p>
            <a:pPr lvl="1"/>
            <a:r>
              <a:rPr lang="en-GB" dirty="0" smtClean="0"/>
              <a:t>Cooling</a:t>
            </a:r>
          </a:p>
          <a:p>
            <a:pPr lvl="1"/>
            <a:r>
              <a:rPr lang="en-GB" dirty="0" smtClean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12014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4" y="213679"/>
            <a:ext cx="83668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3" y="99841"/>
            <a:ext cx="8670470" cy="43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91132"/>
            <a:ext cx="8311242" cy="42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7" y="184915"/>
            <a:ext cx="7589970" cy="42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1" y="114302"/>
            <a:ext cx="8579496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129108"/>
            <a:ext cx="8154150" cy="44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6" y="186251"/>
            <a:ext cx="8502680" cy="42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0" y="156249"/>
            <a:ext cx="8105102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1" y="89808"/>
            <a:ext cx="8337928" cy="46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7" y="285831"/>
            <a:ext cx="8392884" cy="42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(1 of 6)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021704"/>
            <a:ext cx="8205788" cy="352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3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69" y="162152"/>
            <a:ext cx="7815194" cy="43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2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235132"/>
            <a:ext cx="8131626" cy="4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172096"/>
            <a:ext cx="8340522" cy="43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98573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41218"/>
            <a:ext cx="8205304" cy="382204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Basic tenets of AWS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Patterns and (anti-patterns) for creating scalable architectures in AWS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Bootstrapping EC2 Instances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Building with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CloudFormation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Components of Auto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5" y="100967"/>
            <a:ext cx="8703128" cy="44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8" y="228600"/>
            <a:ext cx="7985500" cy="41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6" y="102476"/>
            <a:ext cx="8289726" cy="44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53" y="171450"/>
            <a:ext cx="8302568" cy="43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6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" y="143664"/>
            <a:ext cx="7864742" cy="44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5" y="190205"/>
            <a:ext cx="8332640" cy="4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2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(2 of 6)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4" y="938080"/>
            <a:ext cx="7114741" cy="378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26" y="107994"/>
            <a:ext cx="7390088" cy="43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50" y="119890"/>
            <a:ext cx="7511708" cy="42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5" y="179679"/>
            <a:ext cx="8400208" cy="43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6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77" y="99654"/>
            <a:ext cx="7363624" cy="43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9" y="102086"/>
            <a:ext cx="7442448" cy="4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4" y="110280"/>
            <a:ext cx="7694134" cy="44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5" y="157655"/>
            <a:ext cx="8416360" cy="43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6" y="120286"/>
            <a:ext cx="7225674" cy="42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5" y="302079"/>
            <a:ext cx="7887856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48" y="169448"/>
            <a:ext cx="7450896" cy="42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Load </a:t>
            </a:r>
            <a:r>
              <a:rPr lang="en-US" dirty="0" smtClean="0"/>
              <a:t>Variation Example (3 of 6)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3" y="851784"/>
            <a:ext cx="7472362" cy="36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" y="149773"/>
            <a:ext cx="8117116" cy="41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9" y="101222"/>
            <a:ext cx="7560128" cy="43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" y="173129"/>
            <a:ext cx="8441870" cy="43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8" y="99658"/>
            <a:ext cx="7849536" cy="44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4" y="101742"/>
            <a:ext cx="8149082" cy="45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7" y="456082"/>
            <a:ext cx="7564582" cy="3908104"/>
          </a:xfrm>
        </p:spPr>
      </p:pic>
    </p:spTree>
    <p:extLst>
      <p:ext uri="{BB962C8B-B14F-4D97-AF65-F5344CB8AC3E}">
        <p14:creationId xmlns:p14="http://schemas.microsoft.com/office/powerpoint/2010/main" val="21476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5476</TotalTime>
  <Words>554</Words>
  <Application>Microsoft Office PowerPoint</Application>
  <PresentationFormat>On-screen Show (16:9)</PresentationFormat>
  <Paragraphs>172</Paragraphs>
  <Slides>95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Candara</vt:lpstr>
      <vt:lpstr>Enteprise Summits 2014</vt:lpstr>
      <vt:lpstr>Check in khóa học</vt:lpstr>
      <vt:lpstr>PowerPoint Presentation</vt:lpstr>
      <vt:lpstr>Module 7: Elasticity, Scalability, and Bootstrapping</vt:lpstr>
      <vt:lpstr>Topics</vt:lpstr>
      <vt:lpstr>Topics</vt:lpstr>
      <vt:lpstr>Expected Load Variation</vt:lpstr>
      <vt:lpstr>Expected Load Variation Example (1 of 6)</vt:lpstr>
      <vt:lpstr>Expected Load Variation Example (2 of 6)</vt:lpstr>
      <vt:lpstr>Expected Load Variation Example (3 of 6)</vt:lpstr>
      <vt:lpstr>Expected Load Variation Example (4 of 6)</vt:lpstr>
      <vt:lpstr>Expected Load Variation Example (5 of 6)</vt:lpstr>
      <vt:lpstr>Expected Load Variation Example (6 of 6)</vt:lpstr>
      <vt:lpstr>Elastic environments</vt:lpstr>
      <vt:lpstr>Elastic environments scenario (1 of 4)</vt:lpstr>
      <vt:lpstr>Elastic environments scenario (2 of 4)</vt:lpstr>
      <vt:lpstr>Elastic environments scenario (3 of 4)</vt:lpstr>
      <vt:lpstr>Elastic environments scenario (4 of 4)</vt:lpstr>
      <vt:lpstr>Topics</vt:lpstr>
      <vt:lpstr>Patterns and anti-patterns</vt:lpstr>
      <vt:lpstr>Patterns and anti-patterns: Integration</vt:lpstr>
      <vt:lpstr>Patterns and anti-patterns: Integration (continue)</vt:lpstr>
      <vt:lpstr>Patterns and anti-patterns: Session state</vt:lpstr>
      <vt:lpstr>Patterns and anti-patterns: Session state (continue)</vt:lpstr>
      <vt:lpstr>Patterns and anti-patterns</vt:lpstr>
      <vt:lpstr>Patterns and anti-patterns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(EBS.VN.DMS)</cp:lastModifiedBy>
  <cp:revision>244</cp:revision>
  <dcterms:created xsi:type="dcterms:W3CDTF">2013-09-17T00:51:11Z</dcterms:created>
  <dcterms:modified xsi:type="dcterms:W3CDTF">2021-05-29T01:28:17Z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